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18"/>
  </p:notesMasterIdLst>
  <p:handoutMasterIdLst>
    <p:handoutMasterId r:id="rId19"/>
  </p:handoutMasterIdLst>
  <p:sldIdLst>
    <p:sldId id="545" r:id="rId5"/>
    <p:sldId id="2503" r:id="rId6"/>
    <p:sldId id="2504" r:id="rId7"/>
    <p:sldId id="2505" r:id="rId8"/>
    <p:sldId id="2506" r:id="rId9"/>
    <p:sldId id="2507" r:id="rId10"/>
    <p:sldId id="2508" r:id="rId11"/>
    <p:sldId id="2509" r:id="rId12"/>
    <p:sldId id="2510" r:id="rId13"/>
    <p:sldId id="2511" r:id="rId14"/>
    <p:sldId id="2512" r:id="rId15"/>
    <p:sldId id="2513" r:id="rId16"/>
    <p:sldId id="2499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484C0F-1715-4D05-8041-51C3B435DD67}">
          <p14:sldIdLst>
            <p14:sldId id="545"/>
            <p14:sldId id="2503"/>
            <p14:sldId id="2504"/>
            <p14:sldId id="2505"/>
            <p14:sldId id="2506"/>
            <p14:sldId id="2507"/>
            <p14:sldId id="2508"/>
            <p14:sldId id="2509"/>
            <p14:sldId id="2510"/>
            <p14:sldId id="2511"/>
            <p14:sldId id="2512"/>
            <p14:sldId id="2513"/>
            <p14:sldId id="2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ueller" initials="AM" lastIdx="15" clrIdx="0"/>
  <p:cmAuthor id="2" name="Luby James" initials="LJ" lastIdx="1" clrIdx="1">
    <p:extLst>
      <p:ext uri="{19B8F6BF-5375-455C-9EA6-DF929625EA0E}">
        <p15:presenceInfo xmlns:p15="http://schemas.microsoft.com/office/powerpoint/2012/main" userId="Luby 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9F2"/>
    <a:srgbClr val="54A7EB"/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/>
    <p:restoredTop sz="94907"/>
  </p:normalViewPr>
  <p:slideViewPr>
    <p:cSldViewPr snapToGrid="0">
      <p:cViewPr varScale="1">
        <p:scale>
          <a:sx n="129" d="100"/>
          <a:sy n="129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2457" y="1124620"/>
            <a:ext cx="412366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6611" y="2730868"/>
            <a:ext cx="249415" cy="358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51022" y="4398920"/>
            <a:ext cx="351193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6426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891" y="1098895"/>
            <a:ext cx="482600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973" y="3105674"/>
            <a:ext cx="296435" cy="42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74621" y="3121277"/>
            <a:ext cx="414896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041408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/>
              <a:t>   </a:t>
            </a:r>
            <a:r>
              <a:rPr lang="en-US" err="1"/>
              <a:t>info@starschema.com</a:t>
            </a:r>
            <a:r>
              <a:rPr lang="en-US"/>
              <a:t>         </a:t>
            </a:r>
            <a:r>
              <a:rPr lang="en-US" err="1"/>
              <a:t>starschema.com</a:t>
            </a:r>
            <a:r>
              <a:rPr lang="en-US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2" r:id="rId8"/>
    <p:sldLayoutId id="2147483720" r:id="rId9"/>
    <p:sldLayoutId id="2147483723" r:id="rId10"/>
    <p:sldLayoutId id="2147483713" r:id="rId11"/>
    <p:sldLayoutId id="2147483718" r:id="rId12"/>
    <p:sldLayoutId id="2147483714" r:id="rId13"/>
    <p:sldLayoutId id="2147483715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help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organization</a:t>
            </a:r>
            <a:r>
              <a:rPr lang="hu-HU"/>
              <a:t> </a:t>
            </a:r>
            <a:r>
              <a:rPr lang="hu-HU" err="1"/>
              <a:t>become</a:t>
            </a:r>
            <a:r>
              <a:rPr lang="hu-HU"/>
              <a:t>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driven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Time series </a:t>
            </a:r>
            <a:r>
              <a:rPr lang="hu-HU" dirty="0" err="1"/>
              <a:t>forecasting</a:t>
            </a:r>
            <a:r>
              <a:rPr lang="hu-HU" dirty="0"/>
              <a:t> in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2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built-in time series forecasting capabilities can create forecasts from time series based on a linear model.</a:t>
            </a:r>
          </a:p>
          <a:p>
            <a:r>
              <a:rPr lang="en-US" dirty="0"/>
              <a:t>This </a:t>
            </a:r>
            <a:r>
              <a:rPr lang="en-US" dirty="0" err="1"/>
              <a:t>visualisation</a:t>
            </a:r>
            <a:r>
              <a:rPr lang="en-US" dirty="0"/>
              <a:t> shows a county-level breakdown of age-adjusted mortality from drug poisoning, 1998-2015, based on data from the CDC's National Center for Health Statistics, per 100k age-adjusted normal population.</a:t>
            </a:r>
          </a:p>
          <a:p>
            <a:r>
              <a:rPr lang="en-US" dirty="0"/>
              <a:t>In the inlay, data to 2015 is extrapolated to yield a forecast from 2016 onwards by fitting a linear model.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AB8E1C-C2BB-CF44-A6F9-334AA15B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406410"/>
            <a:ext cx="5437685" cy="294078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C464550-127B-A34F-99F3-F888DA0A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-706" r="706" b="1474"/>
          <a:stretch/>
        </p:blipFill>
        <p:spPr>
          <a:xfrm>
            <a:off x="1578740" y="2908125"/>
            <a:ext cx="4517260" cy="21952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91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Tableau can also visualize forecasts from external tools.</a:t>
            </a:r>
          </a:p>
          <a:p>
            <a:r>
              <a:rPr lang="en-US" dirty="0"/>
              <a:t>In this case,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Prophet</a:t>
            </a:r>
            <a:r>
              <a:rPr lang="en-US" dirty="0"/>
              <a:t> was used via Python (see inset) to forecast the global average temperature deviation based on meteorological data from 1880 to 2013.</a:t>
            </a:r>
          </a:p>
          <a:p>
            <a:r>
              <a:rPr lang="en-US" dirty="0"/>
              <a:t>Actual values are displayed for the forecast period in blue, with the forecast value displayed in orange and the 95% confidence interval, based on a linear model, in green and teal.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FDE1B6-1821-994C-998A-54B3AFDF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2" y="852256"/>
            <a:ext cx="5872622" cy="412473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765894-C379-FA4C-8C71-C1FC1ABE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05" y="4206157"/>
            <a:ext cx="3371663" cy="2067339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54A922CA-34A0-8F48-8209-FD2B56B5C455}"/>
              </a:ext>
            </a:extLst>
          </p:cNvPr>
          <p:cNvSpPr/>
          <p:nvPr/>
        </p:nvSpPr>
        <p:spPr>
          <a:xfrm rot="16200000">
            <a:off x="1597655" y="4621734"/>
            <a:ext cx="1153050" cy="1863571"/>
          </a:xfrm>
          <a:prstGeom prst="bentArrow">
            <a:avLst>
              <a:gd name="adj1" fmla="val 25000"/>
              <a:gd name="adj2" fmla="val 279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5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B7640-213B-2542-A185-19CE7FB4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Drug</a:t>
            </a:r>
            <a:r>
              <a:rPr lang="hu-HU" dirty="0"/>
              <a:t> </a:t>
            </a:r>
            <a:r>
              <a:rPr lang="hu-HU" dirty="0" err="1"/>
              <a:t>adverse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monitoring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209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patients taking a medication may exhibit a range of side effects.</a:t>
            </a:r>
          </a:p>
          <a:p>
            <a:r>
              <a:rPr lang="en-US" dirty="0"/>
              <a:t>These typically exhibit three patterns over time:</a:t>
            </a:r>
          </a:p>
          <a:p>
            <a:pPr lvl="1"/>
            <a:r>
              <a:rPr lang="en-US" dirty="0"/>
              <a:t>Uniform: occur regardless of treatment duration with a relatively constant frequency</a:t>
            </a:r>
          </a:p>
          <a:p>
            <a:pPr lvl="1"/>
            <a:r>
              <a:rPr lang="en-US" dirty="0"/>
              <a:t>Accumulative: occur with increasing risk as the duration of treatment progresses</a:t>
            </a:r>
          </a:p>
          <a:p>
            <a:pPr lvl="1"/>
            <a:r>
              <a:rPr lang="en-US" dirty="0"/>
              <a:t>Spike events: in an insolated group of patients, these events occur after a certain amount of time.</a:t>
            </a:r>
          </a:p>
          <a:p>
            <a:r>
              <a:rPr lang="en-US" dirty="0"/>
              <a:t>Identifying spike events (in this case, encephalopathy) can assist in tailoring maximum treatment duration and avoiding ADRs.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adverse event monitoring with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7414F2A7-7497-0944-A469-0F9FA01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254"/>
            <a:ext cx="12192000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beach&#10;&#10;Description automatically generated">
            <a:extLst>
              <a:ext uri="{FF2B5EF4-FFF2-40B4-BE49-F238E27FC236}">
                <a16:creationId xmlns:a16="http://schemas.microsoft.com/office/drawing/2014/main" id="{ED8F7DB0-30DF-B94D-B9D0-D627E1AC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73" y="110466"/>
            <a:ext cx="10274677" cy="6052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D4C0-0CE5-6D47-8120-DB7E58201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AA1A-5721-2E43-AC42-D91676DBF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09571D-8744-E74D-913C-EB0FD6A093B6}"/>
              </a:ext>
            </a:extLst>
          </p:cNvPr>
          <p:cNvCxnSpPr>
            <a:cxnSpLocks/>
          </p:cNvCxnSpPr>
          <p:nvPr/>
        </p:nvCxnSpPr>
        <p:spPr>
          <a:xfrm flipH="1">
            <a:off x="5247861" y="4253948"/>
            <a:ext cx="1351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F7C6C5-6EC7-954F-96CE-0ACA28E69DCD}"/>
              </a:ext>
            </a:extLst>
          </p:cNvPr>
          <p:cNvSpPr txBox="1"/>
          <p:nvPr/>
        </p:nvSpPr>
        <p:spPr>
          <a:xfrm>
            <a:off x="6599582" y="4023115"/>
            <a:ext cx="20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Indication of anomalous </a:t>
            </a:r>
            <a:r>
              <a:rPr lang="en-US" sz="1200" dirty="0" err="1">
                <a:solidFill>
                  <a:schemeClr val="tx2"/>
                </a:solidFill>
                <a:latin typeface="Avenir Medium" panose="02000503020000020003" pitchFamily="2" charset="0"/>
              </a:rPr>
              <a:t>behaviour</a:t>
            </a:r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5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COVID-19: a </a:t>
            </a:r>
            <a:r>
              <a:rPr lang="hu-HU" dirty="0" err="1"/>
              <a:t>tale</a:t>
            </a:r>
            <a:r>
              <a:rPr lang="hu-HU" dirty="0"/>
              <a:t> of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states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60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Populations have responded differently to the COVID-19 pandemic. Spatial analysis in Tableau can help in the analysis of approaches to managing the pandemic.</a:t>
            </a:r>
          </a:p>
          <a:p>
            <a:r>
              <a:rPr lang="en-US" dirty="0"/>
              <a:t>By </a:t>
            </a:r>
            <a:r>
              <a:rPr lang="en-US" dirty="0" err="1"/>
              <a:t>analysing</a:t>
            </a:r>
            <a:r>
              <a:rPr lang="en-US" dirty="0"/>
              <a:t> test positivity ratios (positive tests as fraction of all tests conducted), we can identify various patterns of disease dynamics, and extrapolate future outcomes.</a:t>
            </a:r>
          </a:p>
          <a:p>
            <a:r>
              <a:rPr lang="en-US" dirty="0"/>
              <a:t>We can then cross-correlate this with changes in mobility characteristics of the underlying population.</a:t>
            </a:r>
          </a:p>
          <a:p>
            <a:r>
              <a:rPr lang="en-US" dirty="0"/>
              <a:t>Tableau makes it convenient to display and </a:t>
            </a:r>
            <a:r>
              <a:rPr lang="en-US" dirty="0" err="1"/>
              <a:t>analyse</a:t>
            </a:r>
            <a:r>
              <a:rPr lang="en-US" dirty="0"/>
              <a:t> this data dynamically.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1287411-4BA6-A742-B84A-E26FF3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575182"/>
            <a:ext cx="5984552" cy="31894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8A5B0-94EA-DB41-9CF5-449A9A7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2" y="4188173"/>
            <a:ext cx="1379484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AF4E8-78B6-0A40-848B-CCE9F3D1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023729"/>
            <a:ext cx="6185900" cy="501926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Some states, such as Idaho (see left), have enacted relatively modest measures of social distancing.</a:t>
            </a:r>
          </a:p>
          <a:p>
            <a:r>
              <a:rPr lang="en-US" dirty="0"/>
              <a:t>While workplaces remain largely less visited and retail is significantly less than it was in early March, grocery/pharmacy visits and visits to parks and recreational facilities has rebounded.</a:t>
            </a:r>
          </a:p>
          <a:p>
            <a:r>
              <a:rPr lang="en-US" dirty="0"/>
              <a:t>As a consequence, as the </a:t>
            </a:r>
            <a:r>
              <a:rPr lang="en-US" dirty="0" err="1"/>
              <a:t>colour</a:t>
            </a:r>
            <a:r>
              <a:rPr lang="en-US" dirty="0"/>
              <a:t> of the line indicates (darker = higher test positivity ratio), test positivity ratios have increased. </a:t>
            </a:r>
          </a:p>
        </p:txBody>
      </p:sp>
    </p:spTree>
    <p:extLst>
      <p:ext uri="{BB962C8B-B14F-4D97-AF65-F5344CB8AC3E}">
        <p14:creationId xmlns:p14="http://schemas.microsoft.com/office/powerpoint/2010/main" val="374856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0153698-3D3C-4D44-A747-A62B081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50" y="1033668"/>
            <a:ext cx="6179461" cy="50220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California (see left) is an example of an early case of effective strict management: a strong reduction in retail and workplaces has led to a relatively low case positivity ratio.</a:t>
            </a:r>
          </a:p>
          <a:p>
            <a:r>
              <a:rPr lang="en-US" dirty="0"/>
              <a:t>The effect of early quarantines (March-April) is particularly visible: </a:t>
            </a:r>
            <a:r>
              <a:rPr lang="en-US" dirty="0" err="1"/>
              <a:t>residental</a:t>
            </a:r>
            <a:r>
              <a:rPr lang="en-US" dirty="0"/>
              <a:t> attendance (stay-at-home) increases while retail, workplaces and grocery/pharmacy related mobility drop sharply. By late April/early May, the effects of this are visible as a decrease in test positivity ratios.</a:t>
            </a:r>
          </a:p>
        </p:txBody>
      </p:sp>
    </p:spTree>
    <p:extLst>
      <p:ext uri="{BB962C8B-B14F-4D97-AF65-F5344CB8AC3E}">
        <p14:creationId xmlns:p14="http://schemas.microsoft.com/office/powerpoint/2010/main" val="412256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6256D1-C075-F94C-9C51-36CDAC2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994" y="1033668"/>
            <a:ext cx="6201357" cy="50220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Maryland, early high test positivity ratios in March have led to rapid decreases. </a:t>
            </a:r>
          </a:p>
          <a:p>
            <a:r>
              <a:rPr lang="en-US" dirty="0"/>
              <a:t>By late May, the test positivity ratio has decreased, and by July, a bounce-back has started, especially for the grocery/pharmacy sector.</a:t>
            </a:r>
          </a:p>
          <a:p>
            <a:r>
              <a:rPr lang="en-US" dirty="0"/>
              <a:t>Around the same time, the decline of retail attendance flattened and residential attendance began to slowly taper off.</a:t>
            </a:r>
          </a:p>
        </p:txBody>
      </p:sp>
    </p:spTree>
    <p:extLst>
      <p:ext uri="{BB962C8B-B14F-4D97-AF65-F5344CB8AC3E}">
        <p14:creationId xmlns:p14="http://schemas.microsoft.com/office/powerpoint/2010/main" val="222867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EA5E01-E75B-FB4E-9818-648A81B8603F}" vid="{C7135C9D-D0CA-E840-8112-E470E9293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DA85FA059F7469808B981DBB07E0A" ma:contentTypeVersion="12" ma:contentTypeDescription="Create a new document." ma:contentTypeScope="" ma:versionID="c3f8719af78e8f203e17c4a3134efbb8">
  <xsd:schema xmlns:xsd="http://www.w3.org/2001/XMLSchema" xmlns:xs="http://www.w3.org/2001/XMLSchema" xmlns:p="http://schemas.microsoft.com/office/2006/metadata/properties" xmlns:ns2="67deb917-63e2-49f0-b5b8-6ea3209b0c53" xmlns:ns3="5d16f16a-6c0e-40fa-83a4-c3e777fbe0f8" targetNamespace="http://schemas.microsoft.com/office/2006/metadata/properties" ma:root="true" ma:fieldsID="d5a6f56989e27c3d1714016583b6aed3" ns2:_="" ns3:_="">
    <xsd:import namespace="67deb917-63e2-49f0-b5b8-6ea3209b0c53"/>
    <xsd:import namespace="5d16f16a-6c0e-40fa-83a4-c3e777fbe0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eb917-63e2-49f0-b5b8-6ea3209b0c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6f16a-6c0e-40fa-83a4-c3e777fbe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7deb917-63e2-49f0-b5b8-6ea3209b0c53">
      <UserInfo>
        <DisplayName>Cséfalvay Kristóf</DisplayName>
        <AccountId>50</AccountId>
        <AccountType/>
      </UserInfo>
      <UserInfo>
        <DisplayName>Kocsis Gergely</DisplayName>
        <AccountId>45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0B3D44-ACD8-4D62-9319-3CE503CF7EC1}">
  <ds:schemaRefs>
    <ds:schemaRef ds:uri="5d16f16a-6c0e-40fa-83a4-c3e777fbe0f8"/>
    <ds:schemaRef ds:uri="67deb917-63e2-49f0-b5b8-6ea3209b0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97CC8D-9567-4A0D-B26B-7295EEE4C4CB}">
  <ds:schemaRefs>
    <ds:schemaRef ds:uri="http://schemas.microsoft.com/office/2006/documentManagement/types"/>
    <ds:schemaRef ds:uri="67deb917-63e2-49f0-b5b8-6ea3209b0c53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5d16f16a-6c0e-40fa-83a4-c3e777fbe0f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A169186-526E-4B9F-A4B5-2E308E24A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01.2_starschema_template</Template>
  <TotalTime>386</TotalTime>
  <Words>721</Words>
  <Application>Microsoft Macintosh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Black</vt:lpstr>
      <vt:lpstr>Avenir Medium</vt:lpstr>
      <vt:lpstr>Avenir Roman</vt:lpstr>
      <vt:lpstr>Calibri</vt:lpstr>
      <vt:lpstr>Menlo</vt:lpstr>
      <vt:lpstr>01_starschema_pptx_theme</vt:lpstr>
      <vt:lpstr>PowerPoint Presentation</vt:lpstr>
      <vt:lpstr>PowerPoint Presentation</vt:lpstr>
      <vt:lpstr>Drug adverse event monitoring with Tableau</vt:lpstr>
      <vt:lpstr>PowerPoint Presentation</vt:lpstr>
      <vt:lpstr>PowerPoint Presentation</vt:lpstr>
      <vt:lpstr>COVID-19: a tale of three states</vt:lpstr>
      <vt:lpstr>COVID-19: a tale of three states</vt:lpstr>
      <vt:lpstr>COVID-19: a tale of three states</vt:lpstr>
      <vt:lpstr>COVID-19: a tale of three states</vt:lpstr>
      <vt:lpstr>PowerPoint Presentation</vt:lpstr>
      <vt:lpstr>Time series forecasting in Tableau</vt:lpstr>
      <vt:lpstr>Time series forecasting in Tableau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Introduction</dc:title>
  <dc:subject/>
  <dc:creator>Luby James</dc:creator>
  <cp:keywords/>
  <dc:description/>
  <cp:lastModifiedBy>Cséfalvay Kristóf</cp:lastModifiedBy>
  <cp:revision>15</cp:revision>
  <dcterms:created xsi:type="dcterms:W3CDTF">2019-07-10T11:44:23Z</dcterms:created>
  <dcterms:modified xsi:type="dcterms:W3CDTF">2020-09-23T03:14:59Z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0x01010056FDA85FA059F7469808B981DBB07E0A</vt:lpwstr>
  </property>
</Properties>
</file>